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.jpeg" ContentType="image/jpeg"/>
  <Override PartName="/ppt/media/image5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2954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2954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6;p1" descr=""/>
          <p:cNvPicPr/>
          <p:nvPr/>
        </p:nvPicPr>
        <p:blipFill>
          <a:blip r:embed="rId2"/>
          <a:stretch/>
        </p:blipFill>
        <p:spPr>
          <a:xfrm>
            <a:off x="0" y="5806440"/>
            <a:ext cx="10079280" cy="175392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0"/>
            <a:ext cx="10076400" cy="941400"/>
          </a:xfrm>
          <a:prstGeom prst="rect">
            <a:avLst/>
          </a:prstGeom>
          <a:gradFill rotWithShape="0">
            <a:gsLst>
              <a:gs pos="0">
                <a:srgbClr val="dff2fc"/>
              </a:gs>
              <a:gs pos="100000">
                <a:srgbClr val="009bdd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6620400"/>
            <a:ext cx="10076400" cy="941400"/>
          </a:xfrm>
          <a:prstGeom prst="rect">
            <a:avLst/>
          </a:prstGeom>
          <a:gradFill rotWithShape="0">
            <a:gsLst>
              <a:gs pos="0">
                <a:srgbClr val="dff2fc"/>
              </a:gs>
              <a:gs pos="100000">
                <a:srgbClr val="009bdd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gdC3mpZNjG4" TargetMode="Externa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XHoXkWLhwYQ" TargetMode="External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github.com/chvmp/champ.git" TargetMode="External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38120" y="234108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6699"/>
                </a:solidFill>
                <a:latin typeface="Arial"/>
                <a:ea typeface="Arial"/>
              </a:rPr>
              <a:t>Regular Meeting on 22.06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7315200" y="4572000"/>
            <a:ext cx="25599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Wenshuai Zhao, Junyi, Shi, Yukun, Yu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4292f"/>
                </a:solidFill>
                <a:latin typeface="Arial"/>
                <a:ea typeface="Arial"/>
              </a:rPr>
              <a:t>Motion Planning in Dynamic Environments Using Context-Aware Human Trajectory Prediction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232560" y="1221120"/>
            <a:ext cx="9594720" cy="551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Arial"/>
              </a:rPr>
              <a:t>This work was based on the research result of Thor to extend.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Arial"/>
              </a:rPr>
              <a:t>supplementary video address: </a:t>
            </a:r>
            <a:r>
              <a:rPr b="0" lang="en-US" sz="25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1"/>
              </a:rPr>
              <a:t>https://www.youtube.com/watch?v=gdC3mpZNjG4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101" name="Google Shape;178;p36" descr=""/>
          <p:cNvPicPr/>
          <p:nvPr/>
        </p:nvPicPr>
        <p:blipFill>
          <a:blip r:embed="rId2"/>
          <a:stretch/>
        </p:blipFill>
        <p:spPr>
          <a:xfrm>
            <a:off x="232560" y="1841400"/>
            <a:ext cx="5202720" cy="2050560"/>
          </a:xfrm>
          <a:prstGeom prst="rect">
            <a:avLst/>
          </a:prstGeom>
          <a:ln>
            <a:noFill/>
          </a:ln>
        </p:spPr>
      </p:pic>
      <p:pic>
        <p:nvPicPr>
          <p:cNvPr id="102" name="Google Shape;179;p36" descr=""/>
          <p:cNvPicPr/>
          <p:nvPr/>
        </p:nvPicPr>
        <p:blipFill>
          <a:blip r:embed="rId3"/>
          <a:stretch/>
        </p:blipFill>
        <p:spPr>
          <a:xfrm>
            <a:off x="5711040" y="1764000"/>
            <a:ext cx="3864240" cy="321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4292f"/>
                </a:solidFill>
                <a:latin typeface="Arial"/>
                <a:ea typeface="Arial"/>
              </a:rPr>
              <a:t>Motion Planning in Dynamic Environments Using Context-Aware Human Trajectory Prediction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Google Shape;185;p37" descr=""/>
          <p:cNvPicPr/>
          <p:nvPr/>
        </p:nvPicPr>
        <p:blipFill>
          <a:blip r:embed="rId1"/>
          <a:stretch/>
        </p:blipFill>
        <p:spPr>
          <a:xfrm>
            <a:off x="-10440" y="1221120"/>
            <a:ext cx="10080360" cy="2877480"/>
          </a:xfrm>
          <a:prstGeom prst="rect">
            <a:avLst/>
          </a:prstGeom>
          <a:ln>
            <a:noFill/>
          </a:ln>
        </p:spPr>
      </p:pic>
      <p:pic>
        <p:nvPicPr>
          <p:cNvPr id="105" name="Google Shape;186;p37" descr=""/>
          <p:cNvPicPr/>
          <p:nvPr/>
        </p:nvPicPr>
        <p:blipFill>
          <a:blip r:embed="rId2"/>
          <a:stretch/>
        </p:blipFill>
        <p:spPr>
          <a:xfrm>
            <a:off x="3508920" y="4196160"/>
            <a:ext cx="3062160" cy="2341080"/>
          </a:xfrm>
          <a:prstGeom prst="rect">
            <a:avLst/>
          </a:prstGeom>
          <a:ln>
            <a:noFill/>
          </a:ln>
        </p:spPr>
      </p:pic>
      <p:sp>
        <p:nvSpPr>
          <p:cNvPr id="106" name="CustomShape 2"/>
          <p:cNvSpPr/>
          <p:nvPr/>
        </p:nvSpPr>
        <p:spPr>
          <a:xfrm>
            <a:off x="6765120" y="5120640"/>
            <a:ext cx="248076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Narrow Passage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4292f"/>
                </a:solidFill>
                <a:latin typeface="Arial"/>
                <a:ea typeface="Arial"/>
              </a:rPr>
              <a:t>BiTraP: Bi-directional Pedestrian Trajectory Prediction with Multi-modal Goal Estimation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232560" y="1221120"/>
            <a:ext cx="959472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9" name="Google Shape;194;p38" descr=""/>
          <p:cNvPicPr/>
          <p:nvPr/>
        </p:nvPicPr>
        <p:blipFill>
          <a:blip r:embed="rId1"/>
          <a:stretch/>
        </p:blipFill>
        <p:spPr>
          <a:xfrm>
            <a:off x="978480" y="1073160"/>
            <a:ext cx="8123040" cy="541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457200">
              <a:lnSpc>
                <a:spcPct val="10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66cc"/>
                </a:solidFill>
                <a:latin typeface="Arial"/>
                <a:ea typeface="Arial"/>
              </a:rPr>
              <a:t>Collision Avoidance Method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232560" y="1221120"/>
            <a:ext cx="9594720" cy="284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Arial"/>
              </a:rPr>
              <a:t>Artificial Potential Field, one threshold considered as dangerous area: </a:t>
            </a:r>
            <a:r>
              <a:rPr b="0" lang="en-US" sz="2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repo_Oxford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Arial"/>
              </a:rPr>
              <a:t>Reinforcement Learning based method: 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Arial"/>
              </a:rPr>
              <a:t>video link: </a:t>
            </a:r>
            <a:r>
              <a:rPr b="0" lang="en-US" sz="25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1"/>
              </a:rPr>
              <a:t>https://www.youtube.com/watch?v=XHoXkWLhwYQ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457200">
              <a:lnSpc>
                <a:spcPct val="10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66cc"/>
                </a:solidFill>
                <a:latin typeface="Arial"/>
                <a:ea typeface="Arial"/>
              </a:rPr>
              <a:t>Development environment &amp; simulator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243000" y="1186200"/>
            <a:ext cx="9594720" cy="513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Arial"/>
              </a:rPr>
              <a:t>environment: ROS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Arial"/>
              </a:rPr>
              <a:t>simulator: Gazebo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Arial"/>
              </a:rPr>
              <a:t>gazebo simulator repo: </a:t>
            </a:r>
            <a:r>
              <a:rPr b="0" lang="en-US" sz="25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1"/>
              </a:rPr>
              <a:t>https://github.com/chvmp/champ.git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Arial"/>
              </a:rPr>
              <a:t>how to make use of this repo?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Arial"/>
              </a:rPr>
              <a:t>errors exist when running this repo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Arial"/>
              </a:rPr>
              <a:t>is there any other repo/tutorials for spot?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Arial"/>
              </a:rPr>
              <a:t>report.bag in exer2 of Thor recorded most importantly the 3D coordinates of the robot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457200">
              <a:lnSpc>
                <a:spcPct val="10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66cc"/>
                </a:solidFill>
                <a:latin typeface="Arial"/>
                <a:ea typeface="Arial"/>
              </a:rPr>
              <a:t>Experiments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243000" y="1186200"/>
            <a:ext cx="9594720" cy="39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Arial"/>
              </a:rPr>
              <a:t>-3D LiDAR, what is the output, how to obtain 3D coordinates?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Arial"/>
              </a:rPr>
              <a:t>-Is there any camera to detect pedestrians using relevant repo with camera detection?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457200">
              <a:lnSpc>
                <a:spcPct val="10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66cc"/>
                </a:solidFill>
                <a:latin typeface="Arial"/>
                <a:ea typeface="Arial"/>
              </a:rPr>
              <a:t>Conclusion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243000" y="1186200"/>
            <a:ext cx="9594720" cy="741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Arial"/>
              </a:rPr>
              <a:t>Long-term: using global trajectory planning for one path to arrive at the goal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Arial"/>
              </a:rPr>
              <a:t>Short-term: using one simple collision avoidance(artificial potential field, basically no code if using this method) or reinforcement learning algorithm to avoid the moving or static object(with code)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Arial"/>
              </a:rPr>
              <a:t>Before setting up on the physical robot, simulation is much significant to decrease errors during connection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Arial"/>
              </a:rPr>
              <a:t>Camera is used to detect pedestrians with bounding box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Arial"/>
              </a:rPr>
              <a:t>LiDAR is used to record the 3D coordinates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Overview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504000" y="1280160"/>
            <a:ext cx="9071280" cy="502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US" sz="3200" spc="-1" strike="noStrike">
                <a:solidFill>
                  <a:srgbClr val="0066cc"/>
                </a:solidFill>
                <a:latin typeface="Arial"/>
                <a:ea typeface="Arial"/>
              </a:rPr>
              <a:t>Training Dataset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US" sz="3200" spc="-1" strike="noStrike">
                <a:solidFill>
                  <a:srgbClr val="0066cc"/>
                </a:solidFill>
                <a:latin typeface="Arial"/>
                <a:ea typeface="Arial"/>
              </a:rPr>
              <a:t>Human Prediction Method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US" sz="3200" spc="-1" strike="noStrike">
                <a:solidFill>
                  <a:srgbClr val="0066cc"/>
                </a:solidFill>
                <a:latin typeface="Arial"/>
                <a:ea typeface="Arial"/>
              </a:rPr>
              <a:t>Collision Avoidance Method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US" sz="3200" spc="-1" strike="noStrike">
                <a:solidFill>
                  <a:srgbClr val="0066cc"/>
                </a:solidFill>
                <a:latin typeface="Arial"/>
                <a:ea typeface="Arial"/>
              </a:rPr>
              <a:t>Development environment &amp; simulator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US" sz="3200" spc="-1" strike="noStrike">
                <a:solidFill>
                  <a:srgbClr val="0066cc"/>
                </a:solidFill>
                <a:latin typeface="Arial"/>
                <a:ea typeface="Arial"/>
              </a:rPr>
              <a:t>Tutorials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US" sz="3200" spc="-1" strike="noStrike">
                <a:solidFill>
                  <a:srgbClr val="0066cc"/>
                </a:solidFill>
                <a:latin typeface="Arial"/>
                <a:ea typeface="Arial"/>
              </a:rPr>
              <a:t>Repositories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US" sz="3200" spc="-1" strike="noStrike">
                <a:solidFill>
                  <a:srgbClr val="0066cc"/>
                </a:solidFill>
                <a:latin typeface="Arial"/>
                <a:ea typeface="Arial"/>
              </a:rPr>
              <a:t>Experiments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US" sz="3200" spc="-1" strike="noStrike">
                <a:solidFill>
                  <a:srgbClr val="0066cc"/>
                </a:solidFill>
                <a:latin typeface="Arial"/>
                <a:ea typeface="Arial"/>
              </a:rPr>
              <a:t>Conclusion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How to handle training dataset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504000" y="1097280"/>
            <a:ext cx="9071280" cy="530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US" sz="2800" spc="-1" strike="noStrike">
                <a:solidFill>
                  <a:srgbClr val="0066cc"/>
                </a:solidFill>
                <a:latin typeface="Arial"/>
                <a:ea typeface="Arial"/>
              </a:rPr>
              <a:t>About “Thor”, mainly using .tsv as dataset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US" sz="2800" spc="-1" strike="noStrike">
                <a:solidFill>
                  <a:srgbClr val="0066cc"/>
                </a:solidFill>
                <a:latin typeface="Arial"/>
                <a:ea typeface="Arial"/>
              </a:rPr>
              <a:t>Helmat &amp; motion capture system, special camera: </a:t>
            </a:r>
            <a:r>
              <a:rPr b="0" lang="en-US" sz="2800" spc="-1" strike="noStrike" u="sng">
                <a:solidFill>
                  <a:srgbClr val="0066cc"/>
                </a:solidFill>
                <a:uFillTx/>
                <a:latin typeface="Arial"/>
                <a:ea typeface="Arial"/>
              </a:rPr>
              <a:t>track the motion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US" sz="2800" spc="-1" strike="noStrike">
                <a:solidFill>
                  <a:srgbClr val="0066cc"/>
                </a:solidFill>
                <a:latin typeface="Arial"/>
                <a:ea typeface="Arial"/>
              </a:rPr>
              <a:t>Tobii Pro Glasses mobile tracking headset: </a:t>
            </a:r>
            <a:r>
              <a:rPr b="0" lang="en-US" sz="2800" spc="-1" strike="noStrike" u="sng">
                <a:solidFill>
                  <a:srgbClr val="0066cc"/>
                </a:solidFill>
                <a:uFillTx/>
                <a:latin typeface="Arial"/>
                <a:ea typeface="Arial"/>
              </a:rPr>
              <a:t>track eye (intention)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US" sz="2800" spc="-1" strike="noStrike">
                <a:solidFill>
                  <a:srgbClr val="0066cc"/>
                </a:solidFill>
                <a:latin typeface="Arial"/>
                <a:ea typeface="Arial"/>
              </a:rPr>
              <a:t>Velodyne: THOR also contains sensor data collected by a 3D lidar and involves a mobile robot navigating the space, </a:t>
            </a:r>
            <a:r>
              <a:rPr b="0" lang="en-US" sz="2800" spc="-1" strike="noStrike" u="sng">
                <a:solidFill>
                  <a:srgbClr val="0066cc"/>
                </a:solidFill>
                <a:uFillTx/>
                <a:latin typeface="Arial"/>
                <a:ea typeface="Arial"/>
              </a:rPr>
              <a:t>record the data of moving robot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US" sz="2800" spc="-1" strike="noStrike">
                <a:solidFill>
                  <a:srgbClr val="0066cc"/>
                </a:solidFill>
                <a:latin typeface="Arial"/>
                <a:ea typeface="Arial"/>
              </a:rPr>
              <a:t>How to extract 3D coordinates of an detected object using 3D LiDAR?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Google Shape;139;p30" descr=""/>
          <p:cNvPicPr/>
          <p:nvPr/>
        </p:nvPicPr>
        <p:blipFill>
          <a:blip r:embed="rId1"/>
          <a:stretch/>
        </p:blipFill>
        <p:spPr>
          <a:xfrm>
            <a:off x="914400" y="1095120"/>
            <a:ext cx="8320680" cy="521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other first-person dataset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213120" y="1124280"/>
            <a:ext cx="9672120" cy="5028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66cc"/>
                </a:solidFill>
                <a:latin typeface="Arial"/>
                <a:ea typeface="Arial"/>
              </a:rPr>
              <a:t>Three first-person traffic datasets: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66cc"/>
                </a:solidFill>
                <a:latin typeface="Arial"/>
                <a:ea typeface="Arial"/>
              </a:rPr>
              <a:t>HEV-I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66cc"/>
                </a:solidFill>
                <a:latin typeface="Arial"/>
                <a:ea typeface="Arial"/>
              </a:rPr>
              <a:t>JAAD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66cc"/>
                </a:solidFill>
                <a:latin typeface="Arial"/>
                <a:ea typeface="Arial"/>
              </a:rPr>
              <a:t>PIE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66cc"/>
                </a:solidFill>
                <a:latin typeface="Arial"/>
                <a:ea typeface="Arial"/>
              </a:rPr>
              <a:t>Several prediction methods: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66cc"/>
                </a:solidFill>
                <a:latin typeface="Arial"/>
                <a:ea typeface="Arial"/>
              </a:rPr>
              <a:t>BiTrap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66cc"/>
                </a:solidFill>
                <a:latin typeface="Arial"/>
                <a:ea typeface="Arial"/>
              </a:rPr>
              <a:t>trajectron++(more focus on prediction of vehicle’s action)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66cc"/>
                </a:solidFill>
                <a:latin typeface="Arial"/>
                <a:ea typeface="Arial"/>
              </a:rPr>
              <a:t>SgNet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66cc"/>
                </a:solidFill>
                <a:latin typeface="Arial"/>
                <a:ea typeface="Arial"/>
              </a:rPr>
              <a:t>context-aware_HTP_method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Placing Velodyne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0066cc"/>
                </a:solidFill>
                <a:uFillTx/>
                <a:latin typeface="Arial"/>
                <a:ea typeface="Arial"/>
              </a:rPr>
              <a:t>From Thor’s result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66cc"/>
                </a:solidFill>
                <a:latin typeface="Arial"/>
                <a:ea typeface="Arial"/>
              </a:rPr>
              <a:t>Stationary sensors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66cc"/>
                </a:solidFill>
                <a:latin typeface="Arial"/>
                <a:ea typeface="Arial"/>
              </a:rPr>
              <a:t>Stationary 3D LiDAR was placed in the corner of the room on the height of 1.58 m, synchronized in time with the Qualisys system and the eye-tracking glasses. In the opposite corner, a stationary camera was placed.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Human Trajectory Prediction Method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504000" y="1284480"/>
            <a:ext cx="9071280" cy="555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 u="sng">
                <a:solidFill>
                  <a:srgbClr val="0066cc"/>
                </a:solidFill>
                <a:uFillTx/>
                <a:latin typeface="Arial"/>
                <a:ea typeface="Arial"/>
              </a:rPr>
              <a:t>Detection Methods related to utilization of sensors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0066cc"/>
                </a:solidFill>
                <a:latin typeface="Arial"/>
                <a:ea typeface="Arial"/>
              </a:rPr>
              <a:t>camera: past trajectories as input and future bounding box as output(top-view)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BiTraP: Bi-directional Pedestrian Trajectory Prediction with Multi-modal Goal Estimation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0066cc"/>
                </a:solidFill>
                <a:highlight>
                  <a:srgbClr val="ffffff"/>
                </a:highlight>
                <a:latin typeface="Arial"/>
                <a:ea typeface="Arial"/>
              </a:rPr>
              <a:t>LiDAR: obtain </a:t>
            </a:r>
            <a:r>
              <a:rPr b="0" lang="en-US" sz="3000" spc="-1" strike="noStrike" u="sng">
                <a:solidFill>
                  <a:srgbClr val="0066cc"/>
                </a:solidFill>
                <a:highlight>
                  <a:srgbClr val="ffffff"/>
                </a:highlight>
                <a:uFillTx/>
                <a:latin typeface="Arial"/>
                <a:ea typeface="Arial"/>
              </a:rPr>
              <a:t>past trajectories to obtain the future trajectories</a:t>
            </a:r>
            <a:r>
              <a:rPr b="0" lang="en-US" sz="3000" spc="-1" strike="noStrike">
                <a:solidFill>
                  <a:srgbClr val="0066cc"/>
                </a:solidFill>
                <a:highlight>
                  <a:srgbClr val="ffffff"/>
                </a:highlight>
                <a:latin typeface="Arial"/>
                <a:ea typeface="Arial"/>
              </a:rPr>
              <a:t>/</a:t>
            </a:r>
            <a:r>
              <a:rPr b="0" lang="en-US" sz="3000" spc="-1" strike="noStrike" u="sng">
                <a:solidFill>
                  <a:srgbClr val="0066cc"/>
                </a:solidFill>
                <a:highlight>
                  <a:srgbClr val="ffffff"/>
                </a:highlight>
                <a:uFillTx/>
                <a:latin typeface="Arial"/>
                <a:ea typeface="Arial"/>
              </a:rPr>
              <a:t>detect pedestrian around the corner or blocked by wall or occlusion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0066cc"/>
                </a:solidFill>
                <a:highlight>
                  <a:srgbClr val="ffffff"/>
                </a:highlight>
                <a:latin typeface="Arial"/>
                <a:ea typeface="Arial"/>
              </a:rPr>
              <a:t>-place on the corner to catch the coordinates of humans and robot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0066cc"/>
                </a:solidFill>
                <a:highlight>
                  <a:srgbClr val="ffffff"/>
                </a:highlight>
                <a:latin typeface="Arial"/>
                <a:ea typeface="Arial"/>
              </a:rPr>
              <a:t>-place on the moving robot to detect changes in the environment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4292f"/>
                </a:solidFill>
                <a:latin typeface="Arial"/>
                <a:ea typeface="Arial"/>
              </a:rPr>
              <a:t>BiTraP: Bi-directional Pedestrian Trajectory Prediction with Multi-modal Goal Estimation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Google Shape;163;p34" descr=""/>
          <p:cNvPicPr/>
          <p:nvPr/>
        </p:nvPicPr>
        <p:blipFill>
          <a:blip r:embed="rId1"/>
          <a:stretch/>
        </p:blipFill>
        <p:spPr>
          <a:xfrm>
            <a:off x="39240" y="938880"/>
            <a:ext cx="10001520" cy="3202920"/>
          </a:xfrm>
          <a:prstGeom prst="rect">
            <a:avLst/>
          </a:prstGeom>
          <a:ln>
            <a:noFill/>
          </a:ln>
        </p:spPr>
      </p:pic>
      <p:pic>
        <p:nvPicPr>
          <p:cNvPr id="95" name="Google Shape;164;p34" descr=""/>
          <p:cNvPicPr/>
          <p:nvPr/>
        </p:nvPicPr>
        <p:blipFill>
          <a:blip r:embed="rId2"/>
          <a:stretch/>
        </p:blipFill>
        <p:spPr>
          <a:xfrm>
            <a:off x="39240" y="4231080"/>
            <a:ext cx="10001520" cy="328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4292f"/>
                </a:solidFill>
                <a:latin typeface="Arial"/>
                <a:ea typeface="Arial"/>
              </a:rPr>
              <a:t>SgNet: Stepwise Goal-Driven Networks for Trajectory</a:t>
            </a:r>
            <a:br/>
            <a:r>
              <a:rPr b="1" lang="en-US" sz="2300" spc="-1" strike="noStrike">
                <a:solidFill>
                  <a:srgbClr val="24292f"/>
                </a:solidFill>
                <a:latin typeface="Arial"/>
                <a:ea typeface="Arial"/>
              </a:rPr>
              <a:t>Prediction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232560" y="1143720"/>
            <a:ext cx="959472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Google Shape;171;p35" descr=""/>
          <p:cNvPicPr/>
          <p:nvPr/>
        </p:nvPicPr>
        <p:blipFill>
          <a:blip r:embed="rId1"/>
          <a:stretch/>
        </p:blipFill>
        <p:spPr>
          <a:xfrm>
            <a:off x="832680" y="1129320"/>
            <a:ext cx="8415000" cy="530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2022-06-22T16:00:34Z</dcterms:modified>
  <cp:revision>1</cp:revision>
  <dc:subject/>
  <dc:title/>
</cp:coreProperties>
</file>